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5" r:id="rId3"/>
    <p:sldId id="257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3" r:id="rId18"/>
    <p:sldId id="276" r:id="rId19"/>
    <p:sldId id="27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0" autoAdjust="0"/>
    <p:restoredTop sz="93619" autoAdjust="0"/>
  </p:normalViewPr>
  <p:slideViewPr>
    <p:cSldViewPr snapToGrid="0">
      <p:cViewPr>
        <p:scale>
          <a:sx n="100" d="100"/>
          <a:sy n="100" d="100"/>
        </p:scale>
        <p:origin x="76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8879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959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022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6850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4896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8353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52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763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394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714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510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8866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自卑感与犯罪行为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631865" y="4837470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151080001 </a:t>
            </a:r>
            <a:r>
              <a:rPr lang="zh-CN" altLang="en-US" dirty="0" smtClean="0"/>
              <a:t>蔡兆钦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5508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2012</a:t>
            </a:r>
            <a:r>
              <a:rPr lang="zh-CN" altLang="en-US" dirty="0" smtClean="0"/>
              <a:t>年，南宁的一个电动车偷车贼被警方抓获进入看守所。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这个偷车贼的采访视频却在网络上引发了众人的关注和热议，他也因此成为了网络红人，被不少人誉为“精神领袖”。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4740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ie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6963" y="782638"/>
            <a:ext cx="7408862" cy="5556250"/>
          </a:xfrm>
        </p:spPr>
      </p:pic>
    </p:spTree>
    <p:extLst>
      <p:ext uri="{BB962C8B-B14F-4D97-AF65-F5344CB8AC3E}">
        <p14:creationId xmlns:p14="http://schemas.microsoft.com/office/powerpoint/2010/main" val="180702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采访对话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/>
              <a:t>记者：为什么要做小偷？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endParaRPr lang="zh-CN" altLang="en-US" sz="1600" dirty="0" smtClean="0"/>
          </a:p>
          <a:p>
            <a:pPr>
              <a:lnSpc>
                <a:spcPct val="150000"/>
              </a:lnSpc>
            </a:pPr>
            <a:r>
              <a:rPr lang="zh-CN" altLang="en-US" sz="1600" dirty="0" smtClean="0"/>
              <a:t>周某：没有钱了，肯定要做啊，不做没有钱用。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endParaRPr lang="zh-CN" altLang="en-US" sz="1600" dirty="0" smtClean="0"/>
          </a:p>
          <a:p>
            <a:pPr>
              <a:lnSpc>
                <a:spcPct val="150000"/>
              </a:lnSpc>
            </a:pPr>
            <a:r>
              <a:rPr lang="zh-CN" altLang="en-US" sz="1600" dirty="0" smtClean="0"/>
              <a:t>记者：那你不会去打工吗，有手有脚的。</a:t>
            </a:r>
            <a:endParaRPr lang="en-US" altLang="zh-CN" sz="1600" dirty="0" smtClean="0"/>
          </a:p>
          <a:p>
            <a:pPr>
              <a:lnSpc>
                <a:spcPct val="150000"/>
              </a:lnSpc>
            </a:pPr>
            <a:endParaRPr lang="zh-CN" altLang="en-US" sz="1600" dirty="0" smtClean="0"/>
          </a:p>
          <a:p>
            <a:pPr>
              <a:lnSpc>
                <a:spcPct val="150000"/>
              </a:lnSpc>
            </a:pPr>
            <a:r>
              <a:rPr lang="zh-CN" altLang="en-US" sz="1600" dirty="0" smtClean="0"/>
              <a:t>周某：打工是不可能打工的，这辈子不可能打工的。做生意又不会做，就是偷这种东西，才能维持得了生活这样子。</a:t>
            </a:r>
          </a:p>
          <a:p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1089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采访对话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60000"/>
              </a:lnSpc>
            </a:pPr>
            <a:r>
              <a:rPr lang="zh-CN" altLang="en-US" dirty="0" smtClean="0"/>
              <a:t>记者：那你觉得你家好还是在看守所好？</a:t>
            </a:r>
            <a:endParaRPr lang="en-US" altLang="zh-CN" dirty="0" smtClean="0"/>
          </a:p>
          <a:p>
            <a:pPr>
              <a:lnSpc>
                <a:spcPct val="160000"/>
              </a:lnSpc>
            </a:pPr>
            <a:endParaRPr lang="zh-CN" altLang="en-US" dirty="0" smtClean="0"/>
          </a:p>
          <a:p>
            <a:pPr>
              <a:lnSpc>
                <a:spcPct val="160000"/>
              </a:lnSpc>
            </a:pPr>
            <a:r>
              <a:rPr lang="zh-CN" altLang="en-US" dirty="0" smtClean="0"/>
              <a:t>周某：进看守所感觉像回家一样！我一年回家，大年三十晚上我都不回去，就平时家里出点事，我就回去看看这样子。在看守所里面的感觉，比家里面感觉好多了！</a:t>
            </a:r>
            <a:endParaRPr lang="en-US" altLang="zh-CN" dirty="0" smtClean="0"/>
          </a:p>
          <a:p>
            <a:pPr>
              <a:lnSpc>
                <a:spcPct val="160000"/>
              </a:lnSpc>
            </a:pPr>
            <a:endParaRPr lang="zh-CN" altLang="en-US" dirty="0" smtClean="0"/>
          </a:p>
          <a:p>
            <a:pPr>
              <a:lnSpc>
                <a:spcPct val="160000"/>
              </a:lnSpc>
            </a:pPr>
            <a:r>
              <a:rPr lang="zh-CN" altLang="en-US" dirty="0" smtClean="0"/>
              <a:t>记者：为什么？</a:t>
            </a:r>
            <a:endParaRPr lang="en-US" altLang="zh-CN" dirty="0" smtClean="0"/>
          </a:p>
          <a:p>
            <a:pPr>
              <a:lnSpc>
                <a:spcPct val="160000"/>
              </a:lnSpc>
            </a:pPr>
            <a:endParaRPr lang="zh-CN" altLang="en-US" dirty="0" smtClean="0"/>
          </a:p>
          <a:p>
            <a:pPr>
              <a:lnSpc>
                <a:spcPct val="160000"/>
              </a:lnSpc>
            </a:pPr>
            <a:r>
              <a:rPr lang="zh-CN" altLang="en-US" dirty="0" smtClean="0"/>
              <a:t>周某：在家里面一个人很无聊，都没有朋友，女朋友玩。进了里面去个个都是人才，说话又好听，我超喜欢在里面的！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918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对周某的分析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未能被实现的欲望：钱</a:t>
            </a:r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zh-CN" altLang="en-US" sz="2000" dirty="0" smtClean="0"/>
              <a:t>解决方法：偷车</a:t>
            </a:r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zh-CN" altLang="en-US" sz="2000" dirty="0" smtClean="0"/>
              <a:t>自我认知：偷车能力很强</a:t>
            </a:r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zh-CN" altLang="en-US" sz="2000" dirty="0" smtClean="0"/>
              <a:t>自卑感体现：拒绝正常的赚钱方法，拒绝与社会合作</a:t>
            </a: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1542787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对周某的分析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自我保护方法：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“</a:t>
            </a:r>
            <a:r>
              <a:rPr lang="zh-CN" altLang="zh-CN" dirty="0"/>
              <a:t>打工是不可能打工的，这辈子不可能打工的。</a:t>
            </a:r>
            <a:r>
              <a:rPr lang="en-US" altLang="zh-CN" dirty="0" smtClean="0"/>
              <a:t>”</a:t>
            </a:r>
          </a:p>
          <a:p>
            <a:pPr marL="0" indent="0">
              <a:buNone/>
            </a:pPr>
            <a:r>
              <a:rPr lang="en-US" altLang="zh-CN" dirty="0" smtClean="0"/>
              <a:t>“</a:t>
            </a:r>
            <a:r>
              <a:rPr lang="zh-CN" altLang="zh-CN" dirty="0"/>
              <a:t>在看守所里面的感觉，比家里面感觉</a:t>
            </a:r>
            <a:r>
              <a:rPr lang="zh-CN" altLang="zh-CN" dirty="0" smtClean="0"/>
              <a:t>好多了</a:t>
            </a:r>
            <a:r>
              <a:rPr lang="zh-CN" altLang="zh-CN" dirty="0"/>
              <a:t>！</a:t>
            </a:r>
            <a:r>
              <a:rPr lang="en-US" altLang="zh-CN" dirty="0" smtClean="0"/>
              <a:t>”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 smtClean="0"/>
              <a:t>摄像头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原因：可能是因为家庭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2669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655763"/>
            <a:ext cx="9144000" cy="2387600"/>
          </a:xfrm>
        </p:spPr>
        <p:txBody>
          <a:bodyPr/>
          <a:lstStyle/>
          <a:p>
            <a:r>
              <a:rPr lang="zh-CN" altLang="en-US" dirty="0" smtClean="0"/>
              <a:t>他怎么就红了呢？？？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2467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对社会大众的分析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“</a:t>
            </a:r>
            <a:r>
              <a:rPr lang="zh-CN" altLang="zh-CN" dirty="0"/>
              <a:t>丧文化</a:t>
            </a:r>
            <a:r>
              <a:rPr lang="en-US" altLang="zh-CN" dirty="0" smtClean="0"/>
              <a:t>”</a:t>
            </a:r>
          </a:p>
          <a:p>
            <a:endParaRPr lang="en-US" altLang="zh-CN" dirty="0"/>
          </a:p>
          <a:p>
            <a:r>
              <a:rPr lang="zh-CN" altLang="en-US" dirty="0" smtClean="0"/>
              <a:t>无力改变这个世界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拒绝合作的态度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“戒赌吧”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最为流行的网络社区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0593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怎么办？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25535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 smtClean="0"/>
              <a:t>阿德勒似乎没有给出有效的解决方案</a:t>
            </a:r>
            <a:endParaRPr lang="en-US" altLang="zh-CN" sz="2400" dirty="0" smtClean="0"/>
          </a:p>
          <a:p>
            <a:endParaRPr lang="en-US" altLang="zh-CN" sz="2400" dirty="0"/>
          </a:p>
          <a:p>
            <a:r>
              <a:rPr lang="zh-CN" altLang="en-US" sz="2400" dirty="0" smtClean="0"/>
              <a:t>我们应该怎么与这个有些“丧”的世界共存？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4397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个体心理学研究视角下的犯罪行为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405878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16786" y="1447419"/>
            <a:ext cx="7729728" cy="3101983"/>
          </a:xfrm>
        </p:spPr>
        <p:txBody>
          <a:bodyPr>
            <a:normAutofit/>
          </a:bodyPr>
          <a:lstStyle/>
          <a:p>
            <a:r>
              <a:rPr lang="zh-CN" altLang="en-US" sz="2800" dirty="0" smtClean="0"/>
              <a:t>犯罪心理学中，犯罪者的行为由两个部分构成</a:t>
            </a:r>
            <a:endParaRPr lang="en-US" altLang="zh-CN" sz="2800" dirty="0" smtClean="0"/>
          </a:p>
          <a:p>
            <a:endParaRPr lang="en-US" altLang="zh-CN" sz="2800" dirty="0"/>
          </a:p>
          <a:p>
            <a:r>
              <a:rPr lang="zh-CN" altLang="en-US" sz="2800" dirty="0" smtClean="0"/>
              <a:t>自身的，未能被实现的欲望</a:t>
            </a:r>
            <a:endParaRPr lang="en-US" altLang="zh-CN" sz="2800" dirty="0" smtClean="0"/>
          </a:p>
          <a:p>
            <a:endParaRPr lang="en-US" altLang="zh-CN" sz="2800" dirty="0"/>
          </a:p>
          <a:p>
            <a:r>
              <a:rPr lang="zh-CN" altLang="en-US" sz="2800" dirty="0" smtClean="0"/>
              <a:t>达成这些欲望而采取的非法的手段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67950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39800"/>
            <a:ext cx="6362700" cy="4351338"/>
          </a:xfrm>
        </p:spPr>
        <p:txBody>
          <a:bodyPr>
            <a:normAutofit/>
          </a:bodyPr>
          <a:lstStyle/>
          <a:p>
            <a:r>
              <a:rPr lang="zh-CN" altLang="en-US" sz="2400" dirty="0" smtClean="0"/>
              <a:t>人拥有天赋的自由的权利</a:t>
            </a:r>
            <a:endParaRPr lang="en-US" altLang="zh-CN" sz="2400" dirty="0" smtClean="0"/>
          </a:p>
          <a:p>
            <a:endParaRPr lang="en-US" altLang="zh-CN" sz="2400" dirty="0"/>
          </a:p>
          <a:p>
            <a:r>
              <a:rPr lang="zh-CN" altLang="zh-CN" sz="2400" dirty="0"/>
              <a:t>权利的边界存在于对他人的利益与权利不产生</a:t>
            </a:r>
            <a:r>
              <a:rPr lang="zh-CN" altLang="zh-CN" sz="2400" dirty="0" smtClean="0"/>
              <a:t>干扰</a:t>
            </a:r>
            <a:endParaRPr lang="en-US" altLang="zh-CN" sz="2400" dirty="0" smtClean="0"/>
          </a:p>
          <a:p>
            <a:endParaRPr lang="en-US" altLang="zh-CN" sz="2400" dirty="0"/>
          </a:p>
          <a:p>
            <a:r>
              <a:rPr lang="zh-CN" altLang="en-US" sz="2400" dirty="0" smtClean="0"/>
              <a:t>若超出了边界，会遭到社会道德和法律的惩罚</a:t>
            </a:r>
            <a:endParaRPr lang="zh-CN" altLang="en-US" sz="2400" dirty="0"/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183" y="580819"/>
            <a:ext cx="4066071" cy="510652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808778" y="5982313"/>
            <a:ext cx="1882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John Stuart Mill</a:t>
            </a:r>
          </a:p>
          <a:p>
            <a:pPr algn="ctr"/>
            <a:r>
              <a:rPr lang="en-US" altLang="zh-CN" dirty="0" smtClean="0"/>
              <a:t>(1806-1873)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5590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犯罪行为的边界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zh-CN" altLang="en-US" dirty="0" smtClean="0"/>
              <a:t>犯罪行为与合法行为之间，并不是绝对的非黑即白，非此即彼的关系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需要根据具体情况而具体分析</a:t>
            </a:r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5842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40661" y="602742"/>
            <a:ext cx="7729728" cy="1188720"/>
          </a:xfrm>
        </p:spPr>
        <p:txBody>
          <a:bodyPr/>
          <a:lstStyle/>
          <a:p>
            <a:r>
              <a:rPr lang="zh-CN" altLang="en-US" dirty="0" smtClean="0"/>
              <a:t>科尔伯格的偷药故事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240661" y="2276094"/>
            <a:ext cx="7729728" cy="310198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在欧洲，有一位妇女因患上了一种罕见的疾病濒临死亡。医生说只有一种可以救她的药。药剂师以十倍于成本的价格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元出售。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病人的丈夫海因茨向每个亲朋好友借钱，最终才凑够</a:t>
            </a:r>
            <a:r>
              <a:rPr lang="en-US" altLang="zh-CN" dirty="0" smtClean="0"/>
              <a:t>1000</a:t>
            </a:r>
            <a:r>
              <a:rPr lang="zh-CN" altLang="en-US" dirty="0" smtClean="0"/>
              <a:t>多元。他乞求药剂师，把药便宜出售或者分期付款，但药剂师坚决不同意：“我发明这种药就是为了赚钱的。”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海因茨走投无路，夜晚闯进该药店为妻子偷走了药。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4175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阿德勒的犯罪观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拒绝与社会合作，意味着犯罪行为可能出现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每个人与社会合作的能力不同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当无法通过合作获得想要的东西时，合作能力低的人会采取犯罪行为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4241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阿德勒的犯罪观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 smtClean="0"/>
              <a:t>犯罪的人更可能是一个“弱者”</a:t>
            </a:r>
            <a:endParaRPr lang="en-US" altLang="zh-CN" sz="2000" dirty="0" smtClean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缺少合作的能力</a:t>
            </a:r>
            <a:endParaRPr lang="en-US" altLang="zh-CN" sz="2000" dirty="0"/>
          </a:p>
          <a:p>
            <a:endParaRPr lang="en-US" altLang="zh-CN" sz="2000" dirty="0" smtClean="0"/>
          </a:p>
          <a:p>
            <a:r>
              <a:rPr lang="zh-CN" altLang="en-US" sz="2000" dirty="0" smtClean="0"/>
              <a:t>暴戾的行为意味着内心的虚弱，需要这样彰显自己的强大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28661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案例分析</a:t>
            </a:r>
            <a:endParaRPr lang="zh-CN" altLang="en-US" sz="36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72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包裹</Template>
  <TotalTime>195</TotalTime>
  <Words>648</Words>
  <Application>Microsoft Office PowerPoint</Application>
  <PresentationFormat>宽屏</PresentationFormat>
  <Paragraphs>88</Paragraphs>
  <Slides>19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Gill Sans MT</vt:lpstr>
      <vt:lpstr>华文中宋</vt:lpstr>
      <vt:lpstr>Arial</vt:lpstr>
      <vt:lpstr>Parcel</vt:lpstr>
      <vt:lpstr>自卑感与犯罪行为</vt:lpstr>
      <vt:lpstr>个体心理学研究视角下的犯罪行为</vt:lpstr>
      <vt:lpstr>PowerPoint 演示文稿</vt:lpstr>
      <vt:lpstr>PowerPoint 演示文稿</vt:lpstr>
      <vt:lpstr>犯罪行为的边界</vt:lpstr>
      <vt:lpstr>科尔伯格的偷药故事</vt:lpstr>
      <vt:lpstr>阿德勒的犯罪观</vt:lpstr>
      <vt:lpstr>阿德勒的犯罪观</vt:lpstr>
      <vt:lpstr>案例分析</vt:lpstr>
      <vt:lpstr>PowerPoint 演示文稿</vt:lpstr>
      <vt:lpstr>PowerPoint 演示文稿</vt:lpstr>
      <vt:lpstr>采访对话</vt:lpstr>
      <vt:lpstr>采访对话</vt:lpstr>
      <vt:lpstr>对周某的分析</vt:lpstr>
      <vt:lpstr>对周某的分析</vt:lpstr>
      <vt:lpstr>他怎么就红了呢？？？</vt:lpstr>
      <vt:lpstr>对社会大众的分析</vt:lpstr>
      <vt:lpstr>怎么办？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自卑感与犯罪行为</dc:title>
  <dc:creator>蔡兆钦</dc:creator>
  <cp:lastModifiedBy>蔡 兆钦</cp:lastModifiedBy>
  <cp:revision>15</cp:revision>
  <dcterms:created xsi:type="dcterms:W3CDTF">2018-04-18T13:42:45Z</dcterms:created>
  <dcterms:modified xsi:type="dcterms:W3CDTF">2018-04-18T16:57:53Z</dcterms:modified>
</cp:coreProperties>
</file>

<file path=docProps/thumbnail.jpeg>
</file>